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7"/>
  </p:notesMasterIdLst>
  <p:sldIdLst>
    <p:sldId id="256" r:id="rId2"/>
    <p:sldId id="260" r:id="rId3"/>
    <p:sldId id="262" r:id="rId4"/>
    <p:sldId id="265" r:id="rId5"/>
    <p:sldId id="324" r:id="rId6"/>
    <p:sldId id="292" r:id="rId7"/>
    <p:sldId id="325" r:id="rId8"/>
    <p:sldId id="275" r:id="rId9"/>
    <p:sldId id="326" r:id="rId10"/>
    <p:sldId id="327" r:id="rId11"/>
    <p:sldId id="329" r:id="rId12"/>
    <p:sldId id="328" r:id="rId13"/>
    <p:sldId id="306" r:id="rId14"/>
    <p:sldId id="290" r:id="rId15"/>
    <p:sldId id="303" r:id="rId16"/>
  </p:sldIdLst>
  <p:sldSz cx="9144000" cy="5143500" type="screen16x9"/>
  <p:notesSz cx="6858000" cy="9144000"/>
  <p:embeddedFontLst>
    <p:embeddedFont>
      <p:font typeface="Open Sans" panose="020B0604020202020204" charset="0"/>
      <p:regular r:id="rId18"/>
    </p:embeddedFont>
    <p:embeddedFont>
      <p:font typeface="Oswald" panose="020B0604020202020204" charset="0"/>
      <p:regular r:id="rId19"/>
      <p:bold r:id="rId20"/>
    </p:embeddedFont>
    <p:embeddedFont>
      <p:font typeface="Calibri" panose="020F0502020204030204" pitchFamily="34" charset="0"/>
      <p:regular r:id="rId21"/>
      <p:bold r:id="rId22"/>
      <p:italic r:id="rId23"/>
      <p:boldItalic r:id="rId24"/>
    </p:embeddedFont>
    <p:embeddedFont>
      <p:font typeface="Fira Code" panose="020B0604020202020204" charset="0"/>
      <p:regular r:id="rId25"/>
      <p:bold r:id="rId26"/>
    </p:embeddedFont>
    <p:embeddedFont>
      <p:font typeface="Fira Code Light" panose="020B0604020202020204" charset="0"/>
      <p:regular r:id="rId27"/>
      <p:bold r:id="rId28"/>
    </p:embeddedFont>
    <p:embeddedFont>
      <p:font typeface="Bebas Neue"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75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6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93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52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fad8134ee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fad8134ee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08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14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9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99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20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78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2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84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140679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2" r:id="rId8"/>
    <p:sldLayoutId id="2147483669" r:id="rId9"/>
    <p:sldLayoutId id="2147483671" r:id="rId10"/>
    <p:sldLayoutId id="2147483672" r:id="rId11"/>
    <p:sldLayoutId id="2147483673"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6.gif"/><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smtClean="0">
                <a:latin typeface="Calibri" panose="020F0502020204030204" pitchFamily="34" charset="0"/>
                <a:cs typeface="Calibri" panose="020F0502020204030204" pitchFamily="34" charset="0"/>
              </a:rPr>
              <a:t>Trong</a:t>
            </a:r>
            <a:r>
              <a:rPr lang="en-US" dirty="0" smtClean="0">
                <a:latin typeface="Calibri" panose="020F0502020204030204" pitchFamily="34" charset="0"/>
                <a:cs typeface="Calibri" panose="020F0502020204030204" pitchFamily="34" charset="0"/>
              </a:rPr>
              <a:t> Python có 2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bản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đó</a:t>
            </a:r>
            <a:r>
              <a:rPr lang="en-US" dirty="0" smtClean="0">
                <a:latin typeface="Calibri" panose="020F0502020204030204" pitchFamily="34" charset="0"/>
                <a:cs typeface="Calibri" panose="020F0502020204030204" pitchFamily="34" charset="0"/>
              </a:rPr>
              <a:t> là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nguyên</a:t>
            </a:r>
            <a:r>
              <a:rPr lang="en-US"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ea typeface="Fira Code Light" panose="020B0604020202020204" charset="0"/>
                <a:cs typeface="Calibri" panose="020F0502020204030204" pitchFamily="34" charset="0"/>
              </a:rPr>
              <a:t>(</a:t>
            </a:r>
            <a:r>
              <a:rPr lang="en-US" dirty="0" err="1" smtClean="0">
                <a:latin typeface="Calibri" panose="020F0502020204030204" pitchFamily="34" charset="0"/>
                <a:ea typeface="Fira Code Light" panose="020B0604020202020204" charset="0"/>
                <a:cs typeface="Calibri" panose="020F0502020204030204" pitchFamily="34" charset="0"/>
              </a:rPr>
              <a:t>int</a:t>
            </a:r>
            <a:r>
              <a:rPr lang="en-US" dirty="0" smtClean="0">
                <a:latin typeface="Calibri" panose="020F0502020204030204" pitchFamily="34" charset="0"/>
                <a:ea typeface="Fira Code Light" panose="020B060402020202020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(float)</a:t>
            </a: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en-US" dirty="0" smtClean="0">
                <a:latin typeface="Calibri" panose="020F0502020204030204" pitchFamily="34" charset="0"/>
                <a:cs typeface="Calibri" panose="020F0502020204030204" pitchFamily="34" charset="0"/>
              </a:rPr>
              <a:t>Ta có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thay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đổi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trị</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từ</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này</a:t>
            </a:r>
            <a:r>
              <a:rPr lang="en-US" dirty="0" smtClean="0">
                <a:latin typeface="Calibri" panose="020F0502020204030204" pitchFamily="34" charset="0"/>
                <a:cs typeface="Calibri" panose="020F0502020204030204" pitchFamily="34" charset="0"/>
              </a:rPr>
              <a:t> sang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bằng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err="1" smtClean="0">
                <a:solidFill>
                  <a:srgbClr val="00B050"/>
                </a:solidFill>
                <a:latin typeface="Calibri" panose="020F0502020204030204" pitchFamily="34" charset="0"/>
                <a:cs typeface="Calibri" panose="020F0502020204030204" pitchFamily="34" charset="0"/>
              </a:rPr>
              <a:t>int</a:t>
            </a:r>
            <a:r>
              <a:rPr lang="en-US" dirty="0" smtClean="0">
                <a:solidFill>
                  <a:schemeClr val="accent6"/>
                </a:solidFill>
                <a:latin typeface="Calibri" panose="020F0502020204030204" pitchFamily="34" charset="0"/>
                <a:cs typeface="Calibri" panose="020F0502020204030204" pitchFamily="34" charset="0"/>
              </a:rPr>
              <a: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smtClean="0">
                <a:solidFill>
                  <a:srgbClr val="00B050"/>
                </a:solidFill>
                <a:latin typeface="Calibri" panose="020F0502020204030204" pitchFamily="34" charset="0"/>
                <a:cs typeface="Calibri" panose="020F0502020204030204" pitchFamily="34" charset="0"/>
              </a:rPr>
              <a:t>float</a:t>
            </a:r>
            <a:r>
              <a:rPr lang="en-US" dirty="0" smtClean="0">
                <a:solidFill>
                  <a:schemeClr val="accent6"/>
                </a:solidFill>
                <a:latin typeface="Calibri" panose="020F0502020204030204" pitchFamily="34" charset="0"/>
                <a:cs typeface="Calibri" panose="020F0502020204030204" pitchFamily="34" charset="0"/>
              </a:rPr>
              <a:t>()</a:t>
            </a:r>
            <a:endParaRPr lang="en-US" dirty="0">
              <a:solidFill>
                <a:schemeClr val="accent6"/>
              </a:solidFill>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2. </a:t>
            </a:r>
            <a:r>
              <a:rPr lang="en-US" dirty="0" err="1" smtClean="0"/>
              <a:t>Dữ</a:t>
            </a:r>
            <a:r>
              <a:rPr lang="en-US" dirty="0" smtClean="0"/>
              <a:t> </a:t>
            </a:r>
            <a:r>
              <a:rPr lang="en-US" dirty="0" err="1" smtClean="0"/>
              <a:t>liệu</a:t>
            </a:r>
            <a:r>
              <a:rPr lang="en-US" dirty="0" smtClean="0"/>
              <a:t> </a:t>
            </a:r>
            <a:r>
              <a:rPr lang="en-US" dirty="0" err="1" smtClean="0"/>
              <a:t>kiểu</a:t>
            </a:r>
            <a:r>
              <a:rPr lang="en-US" dirty="0" smtClean="0"/>
              <a:t> </a:t>
            </a:r>
            <a:r>
              <a:rPr lang="en-US" dirty="0" err="1" smtClean="0"/>
              <a:t>số</a:t>
            </a:r>
            <a:r>
              <a:rPr lang="en-US" dirty="0" smtClean="0"/>
              <a:t> </a:t>
            </a:r>
            <a:r>
              <a:rPr lang="en-US" dirty="0" err="1" smtClean="0"/>
              <a:t>trong</a:t>
            </a:r>
            <a:r>
              <a:rPr lang="en-US" dirty="0" smtClean="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p:cNvSpPr txBox="1"/>
          <p:nvPr/>
        </p:nvSpPr>
        <p:spPr>
          <a:xfrm>
            <a:off x="4665442" y="1908894"/>
            <a:ext cx="3070249"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Ví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dụ</a:t>
            </a: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4"/>
          <a:stretch>
            <a:fillRect/>
          </a:stretch>
        </p:blipFill>
        <p:spPr>
          <a:xfrm>
            <a:off x="4603973" y="2255161"/>
            <a:ext cx="3591426" cy="1857634"/>
          </a:xfrm>
          <a:prstGeom prst="rect">
            <a:avLst/>
          </a:prstGeom>
        </p:spPr>
      </p:pic>
      <p:cxnSp>
        <p:nvCxnSpPr>
          <p:cNvPr id="12" name="Straight Connector 11"/>
          <p:cNvCxnSpPr/>
          <p:nvPr/>
        </p:nvCxnSpPr>
        <p:spPr>
          <a:xfrm>
            <a:off x="4665442" y="3891206"/>
            <a:ext cx="80093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43133" y="3692038"/>
            <a:ext cx="2575510" cy="253916"/>
          </a:xfrm>
          <a:prstGeom prst="rect">
            <a:avLst/>
          </a:prstGeom>
          <a:noFill/>
        </p:spPr>
        <p:txBody>
          <a:bodyPr wrap="square" rtlCol="0">
            <a:spAutoFit/>
          </a:bodyPr>
          <a:lstStyle/>
          <a:p>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Kiểu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dữ</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liệu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ban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đầu</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của</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a:t>
            </a:r>
            <a:r>
              <a:rPr lang="en-US" sz="1050" dirty="0" err="1" smtClean="0">
                <a:solidFill>
                  <a:schemeClr val="accent1">
                    <a:lumMod val="60000"/>
                    <a:lumOff val="40000"/>
                  </a:schemeClr>
                </a:solidFill>
                <a:latin typeface="Calibri" panose="020F0502020204030204" pitchFamily="34" charset="0"/>
                <a:cs typeface="Calibri" panose="020F0502020204030204" pitchFamily="34" charset="0"/>
              </a:rPr>
              <a:t>biến</a:t>
            </a:r>
            <a:r>
              <a:rPr lang="en-US" sz="1050" dirty="0" smtClean="0">
                <a:solidFill>
                  <a:schemeClr val="accent1">
                    <a:lumMod val="60000"/>
                    <a:lumOff val="40000"/>
                  </a:schemeClr>
                </a:solidFill>
                <a:latin typeface="Calibri" panose="020F0502020204030204" pitchFamily="34" charset="0"/>
                <a:cs typeface="Calibri" panose="020F0502020204030204" pitchFamily="34" charset="0"/>
              </a:rPr>
              <a:t> pie</a:t>
            </a:r>
            <a:endParaRPr lang="en-US" sz="1050" dirty="0">
              <a:solidFill>
                <a:schemeClr val="accent1">
                  <a:lumMod val="60000"/>
                  <a:lumOff val="40000"/>
                </a:schemeClr>
              </a:solidFill>
              <a:latin typeface="Calibri" panose="020F0502020204030204" pitchFamily="34" charset="0"/>
              <a:cs typeface="Calibri" panose="020F0502020204030204" pitchFamily="34" charset="0"/>
            </a:endParaRPr>
          </a:p>
        </p:txBody>
      </p:sp>
      <p:cxnSp>
        <p:nvCxnSpPr>
          <p:cNvPr id="41" name="Straight Connector 40"/>
          <p:cNvCxnSpPr/>
          <p:nvPr/>
        </p:nvCxnSpPr>
        <p:spPr>
          <a:xfrm>
            <a:off x="4665442" y="4066586"/>
            <a:ext cx="80093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032259" y="2971932"/>
            <a:ext cx="1021747" cy="1112"/>
          </a:xfrm>
          <a:prstGeom prst="line">
            <a:avLst/>
          </a:prstGeom>
          <a:ln w="127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54006" y="2758949"/>
            <a:ext cx="2064637" cy="253916"/>
          </a:xfrm>
          <a:prstGeom prst="rect">
            <a:avLst/>
          </a:prstGeom>
          <a:noFill/>
        </p:spPr>
        <p:txBody>
          <a:bodyPr wrap="square" rtlCol="0">
            <a:spAutoFit/>
          </a:bodyPr>
          <a:lstStyle/>
          <a:p>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Lệnh</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chuyển</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kiểu</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dữ</a:t>
            </a:r>
            <a:r>
              <a:rPr lang="en-US" sz="1050" dirty="0" smtClean="0">
                <a:solidFill>
                  <a:schemeClr val="accent3">
                    <a:lumMod val="40000"/>
                    <a:lumOff val="60000"/>
                  </a:schemeClr>
                </a:solidFill>
                <a:latin typeface="Calibri" panose="020F0502020204030204" pitchFamily="34" charset="0"/>
                <a:cs typeface="Calibri" panose="020F0502020204030204" pitchFamily="34" charset="0"/>
              </a:rPr>
              <a:t> </a:t>
            </a:r>
            <a:r>
              <a:rPr lang="en-US" sz="1050" dirty="0" err="1" smtClean="0">
                <a:solidFill>
                  <a:schemeClr val="accent3">
                    <a:lumMod val="40000"/>
                    <a:lumOff val="60000"/>
                  </a:schemeClr>
                </a:solidFill>
                <a:latin typeface="Calibri" panose="020F0502020204030204" pitchFamily="34" charset="0"/>
                <a:cs typeface="Calibri" panose="020F0502020204030204" pitchFamily="34" charset="0"/>
              </a:rPr>
              <a:t>liệu</a:t>
            </a:r>
            <a:endParaRPr lang="en-US" sz="1050" dirty="0">
              <a:solidFill>
                <a:schemeClr val="accent3">
                  <a:lumMod val="40000"/>
                  <a:lumOff val="60000"/>
                </a:schemeClr>
              </a:solidFill>
              <a:latin typeface="Calibri" panose="020F0502020204030204" pitchFamily="34" charset="0"/>
              <a:cs typeface="Calibri" panose="020F0502020204030204" pitchFamily="34" charset="0"/>
            </a:endParaRPr>
          </a:p>
        </p:txBody>
      </p:sp>
      <p:sp>
        <p:nvSpPr>
          <p:cNvPr id="20" name="TextBox 19"/>
          <p:cNvSpPr txBox="1"/>
          <p:nvPr/>
        </p:nvSpPr>
        <p:spPr>
          <a:xfrm>
            <a:off x="5543132" y="3879283"/>
            <a:ext cx="2045721" cy="253916"/>
          </a:xfrm>
          <a:prstGeom prst="rect">
            <a:avLst/>
          </a:prstGeom>
          <a:noFill/>
        </p:spPr>
        <p:txBody>
          <a:bodyPr wrap="square" rtlCol="0">
            <a:spAutoFit/>
          </a:bodyPr>
          <a:lstStyle/>
          <a:p>
            <a:r>
              <a:rPr lang="en-US" sz="1050" dirty="0" err="1" smtClean="0">
                <a:solidFill>
                  <a:schemeClr val="accent6"/>
                </a:solidFill>
                <a:latin typeface="Calibri" panose="020F0502020204030204" pitchFamily="34" charset="0"/>
                <a:cs typeface="Calibri" panose="020F0502020204030204" pitchFamily="34" charset="0"/>
              </a:rPr>
              <a:t>Kiểu</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dữ</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liệu</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mới</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của</a:t>
            </a:r>
            <a:r>
              <a:rPr lang="en-US" sz="1050" dirty="0" smtClean="0">
                <a:solidFill>
                  <a:schemeClr val="accent6"/>
                </a:solidFill>
                <a:latin typeface="Calibri" panose="020F0502020204030204" pitchFamily="34" charset="0"/>
                <a:cs typeface="Calibri" panose="020F0502020204030204" pitchFamily="34" charset="0"/>
              </a:rPr>
              <a:t> </a:t>
            </a:r>
            <a:r>
              <a:rPr lang="en-US" sz="1050" dirty="0" err="1" smtClean="0">
                <a:solidFill>
                  <a:schemeClr val="accent6"/>
                </a:solidFill>
                <a:latin typeface="Calibri" panose="020F0502020204030204" pitchFamily="34" charset="0"/>
                <a:cs typeface="Calibri" panose="020F0502020204030204" pitchFamily="34" charset="0"/>
              </a:rPr>
              <a:t>biến</a:t>
            </a:r>
            <a:r>
              <a:rPr lang="en-US" sz="1050" dirty="0" smtClean="0">
                <a:solidFill>
                  <a:schemeClr val="accent6"/>
                </a:solidFill>
                <a:latin typeface="Calibri" panose="020F0502020204030204" pitchFamily="34" charset="0"/>
                <a:cs typeface="Calibri" panose="020F0502020204030204" pitchFamily="34" charset="0"/>
              </a:rPr>
              <a:t> pie</a:t>
            </a:r>
            <a:endParaRPr lang="en-US" sz="1050" dirty="0">
              <a:solidFill>
                <a:schemeClr val="accent6"/>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880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3" end="3"/>
                                            </p:txEl>
                                          </p:spTgt>
                                        </p:tgtEl>
                                        <p:attrNameLst>
                                          <p:attrName>style.visibility</p:attrName>
                                        </p:attrNameLst>
                                      </p:cBhvr>
                                      <p:to>
                                        <p:strVal val="visible"/>
                                      </p:to>
                                    </p:set>
                                    <p:animEffect transition="in" filter="fade">
                                      <p:cBhvr>
                                        <p:cTn id="12" dur="500"/>
                                        <p:tgtEl>
                                          <p:spTgt spid="139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7" name="Google Shape;937;p50"/>
          <p:cNvSpPr txBox="1">
            <a:spLocks noGrp="1"/>
          </p:cNvSpPr>
          <p:nvPr>
            <p:ph type="subTitle" idx="2"/>
          </p:nvPr>
        </p:nvSpPr>
        <p:spPr>
          <a:xfrm>
            <a:off x="5029909" y="1260002"/>
            <a:ext cx="2944500" cy="675498"/>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US" dirty="0" smtClean="0">
                <a:solidFill>
                  <a:schemeClr val="accent2"/>
                </a:solidFill>
              </a:rPr>
              <a:t>Float</a:t>
            </a:r>
            <a:endParaRPr dirty="0">
              <a:solidFill>
                <a:schemeClr val="accent2"/>
              </a:solidFill>
            </a:endParaRPr>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1869304"/>
            <a:ext cx="2944500" cy="1104887"/>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loại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Int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chúng</a:t>
            </a:r>
            <a:r>
              <a:rPr lang="en-US" dirty="0" smtClean="0">
                <a:latin typeface="Calibri" panose="020F0502020204030204" pitchFamily="34" charset="0"/>
                <a:cs typeface="Calibri" panose="020F0502020204030204" pitchFamily="34" charset="0"/>
              </a:rPr>
              <a:t> ta </a:t>
            </a:r>
            <a:r>
              <a:rPr lang="en-US" dirty="0" err="1" smtClean="0">
                <a:latin typeface="Calibri" panose="020F0502020204030204" pitchFamily="34" charset="0"/>
                <a:cs typeface="Calibri" panose="020F0502020204030204" pitchFamily="34" charset="0"/>
              </a:rPr>
              <a:t>chỉ</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cần</a:t>
            </a:r>
            <a:r>
              <a:rPr lang="en-US" dirty="0" smtClean="0">
                <a:latin typeface="Calibri" panose="020F0502020204030204" pitchFamily="34" charset="0"/>
                <a:cs typeface="Calibri" panose="020F0502020204030204" pitchFamily="34" charset="0"/>
              </a:rPr>
              <a:t> 1-2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tùy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thuộc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độ</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lớn</a:t>
            </a:r>
            <a:r>
              <a:rPr lang="en-US" dirty="0" smtClean="0">
                <a:latin typeface="Calibri" panose="020F0502020204030204" pitchFamily="34" charset="0"/>
                <a:cs typeface="Calibri" panose="020F0502020204030204" pitchFamily="34" charset="0"/>
              </a:rPr>
              <a:t>) </a:t>
            </a:r>
            <a:endParaRPr lang="en-US" dirty="0" smtClean="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dirty="0" smtClean="0">
                <a:latin typeface="Calibri" panose="020F0502020204030204" pitchFamily="34" charset="0"/>
                <a:cs typeface="Calibri" panose="020F0502020204030204" pitchFamily="34" charset="0"/>
              </a:rPr>
              <a:t>2 </a:t>
            </a:r>
            <a:r>
              <a:rPr lang="en-US" dirty="0" smtClean="0">
                <a:latin typeface="Calibri" panose="020F0502020204030204" pitchFamily="34" charset="0"/>
                <a:cs typeface="Calibri" panose="020F0502020204030204" pitchFamily="34" charset="0"/>
              </a:rPr>
              <a:t>bytes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65,536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nhau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mỗi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endParaRPr lang="en-US" dirty="0" smtClean="0">
              <a:latin typeface="Calibri" panose="020F0502020204030204" pitchFamily="34" charset="0"/>
              <a:cs typeface="Calibri" panose="020F0502020204030204" pitchFamily="34" charset="0"/>
            </a:endParaRPr>
          </a:p>
        </p:txBody>
      </p:sp>
      <p:sp>
        <p:nvSpPr>
          <p:cNvPr id="954" name="Google Shape;954;p50"/>
          <p:cNvSpPr txBox="1">
            <a:spLocks noGrp="1"/>
          </p:cNvSpPr>
          <p:nvPr>
            <p:ph type="subTitle" idx="1"/>
          </p:nvPr>
        </p:nvSpPr>
        <p:spPr>
          <a:xfrm>
            <a:off x="1149300" y="1366751"/>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3"/>
                </a:solidFill>
              </a:rPr>
              <a:t>Integer</a:t>
            </a:r>
            <a:endParaRPr dirty="0">
              <a:solidFill>
                <a:schemeClr val="accent3"/>
              </a:solidFill>
            </a:endParaRPr>
          </a:p>
        </p:txBody>
      </p:sp>
      <p:sp>
        <p:nvSpPr>
          <p:cNvPr id="955" name="Google Shape;955;p50"/>
          <p:cNvSpPr txBox="1">
            <a:spLocks noGrp="1"/>
          </p:cNvSpPr>
          <p:nvPr>
            <p:ph type="subTitle" idx="4"/>
          </p:nvPr>
        </p:nvSpPr>
        <p:spPr>
          <a:xfrm>
            <a:off x="5029909" y="1964920"/>
            <a:ext cx="2895875" cy="913653"/>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float ta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tốn</a:t>
            </a:r>
            <a:r>
              <a:rPr lang="en-US" dirty="0" smtClean="0">
                <a:latin typeface="Calibri" panose="020F0502020204030204" pitchFamily="34" charset="0"/>
                <a:cs typeface="Calibri" panose="020F0502020204030204" pitchFamily="34" charset="0"/>
              </a:rPr>
              <a:t> 4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(1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dấu</a:t>
            </a:r>
            <a:r>
              <a:rPr lang="en-US" dirty="0" smtClean="0">
                <a:latin typeface="Calibri" panose="020F0502020204030204" pitchFamily="34" charset="0"/>
                <a:cs typeface="Calibri" panose="020F0502020204030204" pitchFamily="34" charset="0"/>
              </a:rPr>
              <a:t> 8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23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Mantissa, </a:t>
            </a:r>
            <a:r>
              <a:rPr lang="en-US" dirty="0" err="1" smtClean="0">
                <a:latin typeface="Calibri" panose="020F0502020204030204" pitchFamily="34" charset="0"/>
                <a:cs typeface="Calibri" panose="020F0502020204030204" pitchFamily="34" charset="0"/>
              </a:rPr>
              <a:t>đây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hệ</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thống</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IEEE 754</a:t>
            </a:r>
            <a:r>
              <a:rPr lang="en-US" dirty="0" smtClean="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tx2"/>
                </a:solidFill>
              </a:rPr>
              <a:t>Bonus.</a:t>
            </a:r>
            <a:r>
              <a:rPr lang="en-US" dirty="0" smtClean="0"/>
              <a:t> So </a:t>
            </a:r>
            <a:r>
              <a:rPr lang="en-US" dirty="0" err="1" smtClean="0"/>
              <a:t>sánh</a:t>
            </a:r>
            <a:r>
              <a:rPr lang="en-US" dirty="0" smtClean="0"/>
              <a:t> </a:t>
            </a:r>
            <a:r>
              <a:rPr lang="en-US" dirty="0" err="1" smtClean="0"/>
              <a:t>giữa</a:t>
            </a:r>
            <a:r>
              <a:rPr lang="en-US" dirty="0" smtClean="0"/>
              <a:t> </a:t>
            </a:r>
            <a:r>
              <a:rPr lang="en-US" dirty="0" err="1" smtClean="0">
                <a:solidFill>
                  <a:schemeClr val="accent3"/>
                </a:solidFill>
              </a:rPr>
              <a:t>Int</a:t>
            </a:r>
            <a:r>
              <a:rPr lang="en-US" dirty="0" smtClean="0"/>
              <a:t> </a:t>
            </a:r>
            <a:r>
              <a:rPr lang="en-US" dirty="0" err="1" smtClean="0"/>
              <a:t>và</a:t>
            </a:r>
            <a:r>
              <a:rPr lang="en-US" dirty="0" smtClean="0"/>
              <a:t> </a:t>
            </a:r>
            <a:r>
              <a:rPr lang="en-US" dirty="0" smtClean="0">
                <a:solidFill>
                  <a:schemeClr val="accent2"/>
                </a:solidFill>
              </a:rPr>
              <a:t>Float</a:t>
            </a:r>
            <a:endParaRPr dirty="0">
              <a:solidFill>
                <a:schemeClr val="accent2"/>
              </a:solidFill>
            </a:endParaRPr>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513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1" end="1"/>
                                            </p:txEl>
                                          </p:spTgt>
                                        </p:tgtEl>
                                        <p:attrNameLst>
                                          <p:attrName>style.visibility</p:attrName>
                                        </p:attrNameLst>
                                      </p:cBhvr>
                                      <p:to>
                                        <p:strVal val="visible"/>
                                      </p:to>
                                    </p:set>
                                    <p:animEffect transition="in" filter="fade">
                                      <p:cBhvr>
                                        <p:cTn id="15" dur="500"/>
                                        <p:tgtEl>
                                          <p:spTgt spid="95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uiExpand="1" build="p"/>
      <p:bldP spid="954" grpId="0" build="p"/>
      <p:bldP spid="95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57"/>
          <p:cNvSpPr/>
          <p:nvPr/>
        </p:nvSpPr>
        <p:spPr>
          <a:xfrm>
            <a:off x="6900525" y="2462875"/>
            <a:ext cx="1066200" cy="1507800"/>
          </a:xfrm>
          <a:prstGeom prst="roundRect">
            <a:avLst>
              <a:gd name="adj" fmla="val 1075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7"/>
          <p:cNvSpPr txBox="1">
            <a:spLocks noGrp="1"/>
          </p:cNvSpPr>
          <p:nvPr>
            <p:ph type="subTitle" idx="4294967295"/>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163" name="Google Shape;1163;p57"/>
          <p:cNvGrpSpPr/>
          <p:nvPr/>
        </p:nvGrpSpPr>
        <p:grpSpPr>
          <a:xfrm>
            <a:off x="299286" y="189025"/>
            <a:ext cx="133205" cy="119344"/>
            <a:chOff x="222150" y="185025"/>
            <a:chExt cx="170100" cy="152400"/>
          </a:xfrm>
        </p:grpSpPr>
        <p:cxnSp>
          <p:nvCxnSpPr>
            <p:cNvPr id="1164" name="Google Shape;1164;p5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5" name="Google Shape;1165;p5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6" name="Google Shape;1166;p5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167" name="Google Shape;1167;p57"/>
          <p:cNvGrpSpPr/>
          <p:nvPr/>
        </p:nvGrpSpPr>
        <p:grpSpPr>
          <a:xfrm>
            <a:off x="286625" y="3999999"/>
            <a:ext cx="145867" cy="958251"/>
            <a:chOff x="286625" y="3923799"/>
            <a:chExt cx="145867" cy="958251"/>
          </a:xfrm>
        </p:grpSpPr>
        <p:sp>
          <p:nvSpPr>
            <p:cNvPr id="1168" name="Google Shape;1168;p5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 name="Google Shape;1169;p57"/>
            <p:cNvGrpSpPr/>
            <p:nvPr/>
          </p:nvGrpSpPr>
          <p:grpSpPr>
            <a:xfrm>
              <a:off x="298112" y="4342643"/>
              <a:ext cx="110182" cy="126862"/>
              <a:chOff x="281100" y="2027800"/>
              <a:chExt cx="140700" cy="162000"/>
            </a:xfrm>
          </p:grpSpPr>
          <p:sp>
            <p:nvSpPr>
              <p:cNvPr id="1170" name="Google Shape;1170;p5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7"/>
              <p:cNvGrpSpPr/>
              <p:nvPr/>
            </p:nvGrpSpPr>
            <p:grpSpPr>
              <a:xfrm>
                <a:off x="308875" y="2088450"/>
                <a:ext cx="85200" cy="40700"/>
                <a:chOff x="308875" y="2087000"/>
                <a:chExt cx="85200" cy="40700"/>
              </a:xfrm>
            </p:grpSpPr>
            <p:cxnSp>
              <p:nvCxnSpPr>
                <p:cNvPr id="1172" name="Google Shape;1172;p5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73" name="Google Shape;1173;p5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74" name="Google Shape;1174;p57"/>
            <p:cNvGrpSpPr/>
            <p:nvPr/>
          </p:nvGrpSpPr>
          <p:grpSpPr>
            <a:xfrm>
              <a:off x="286625" y="3923799"/>
              <a:ext cx="133200" cy="133200"/>
              <a:chOff x="286625" y="3648899"/>
              <a:chExt cx="133200" cy="133200"/>
            </a:xfrm>
          </p:grpSpPr>
          <p:sp>
            <p:nvSpPr>
              <p:cNvPr id="1175" name="Google Shape;1175;p5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7" name="Google Shape;1177;p57">
            <a:hlinkClick r:id="rId3" action="ppaction://hlinksldjump"/>
          </p:cNvPr>
          <p:cNvSpPr txBox="1">
            <a:spLocks noGrp="1"/>
          </p:cNvSpPr>
          <p:nvPr>
            <p:ph type="subTitle" idx="4294967295"/>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178" name="Google Shape;1178;p57"/>
          <p:cNvSpPr txBox="1">
            <a:spLocks noGrp="1"/>
          </p:cNvSpPr>
          <p:nvPr>
            <p:ph type="title"/>
          </p:nvPr>
        </p:nvSpPr>
        <p:spPr>
          <a:xfrm>
            <a:off x="948600" y="1214800"/>
            <a:ext cx="1100457" cy="8209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000" dirty="0" smtClean="0">
                <a:solidFill>
                  <a:schemeClr val="accent2"/>
                </a:solidFill>
              </a:rPr>
              <a:t>03</a:t>
            </a:r>
            <a:endParaRPr sz="5000" dirty="0">
              <a:solidFill>
                <a:schemeClr val="accent2"/>
              </a:solidFill>
            </a:endParaRPr>
          </a:p>
        </p:txBody>
      </p:sp>
      <p:grpSp>
        <p:nvGrpSpPr>
          <p:cNvPr id="1179" name="Google Shape;1179;p57"/>
          <p:cNvGrpSpPr/>
          <p:nvPr/>
        </p:nvGrpSpPr>
        <p:grpSpPr>
          <a:xfrm>
            <a:off x="7049775" y="2576450"/>
            <a:ext cx="767700" cy="935100"/>
            <a:chOff x="869200" y="3314325"/>
            <a:chExt cx="767700" cy="935100"/>
          </a:xfrm>
        </p:grpSpPr>
        <p:grpSp>
          <p:nvGrpSpPr>
            <p:cNvPr id="1180" name="Google Shape;1180;p57"/>
            <p:cNvGrpSpPr/>
            <p:nvPr/>
          </p:nvGrpSpPr>
          <p:grpSpPr>
            <a:xfrm>
              <a:off x="869200" y="3314325"/>
              <a:ext cx="767700" cy="935100"/>
              <a:chOff x="686162" y="3668500"/>
              <a:chExt cx="767700" cy="935100"/>
            </a:xfrm>
          </p:grpSpPr>
          <p:sp>
            <p:nvSpPr>
              <p:cNvPr id="1181" name="Google Shape;1181;p57"/>
              <p:cNvSpPr/>
              <p:nvPr/>
            </p:nvSpPr>
            <p:spPr>
              <a:xfrm>
                <a:off x="686162" y="3668500"/>
                <a:ext cx="767700" cy="935100"/>
              </a:xfrm>
              <a:prstGeom prst="roundRect">
                <a:avLst>
                  <a:gd name="adj" fmla="val 8004"/>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57"/>
              <p:cNvGrpSpPr/>
              <p:nvPr/>
            </p:nvGrpSpPr>
            <p:grpSpPr>
              <a:xfrm>
                <a:off x="829632" y="4243824"/>
                <a:ext cx="480900" cy="187251"/>
                <a:chOff x="829632" y="4243824"/>
                <a:chExt cx="480900" cy="187251"/>
              </a:xfrm>
            </p:grpSpPr>
            <p:sp>
              <p:nvSpPr>
                <p:cNvPr id="1183" name="Google Shape;1183;p57"/>
                <p:cNvSpPr/>
                <p:nvPr/>
              </p:nvSpPr>
              <p:spPr>
                <a:xfrm>
                  <a:off x="829632" y="4243824"/>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7"/>
                <p:cNvSpPr/>
                <p:nvPr/>
              </p:nvSpPr>
              <p:spPr>
                <a:xfrm>
                  <a:off x="829632" y="4317049"/>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7"/>
                <p:cNvSpPr/>
                <p:nvPr/>
              </p:nvSpPr>
              <p:spPr>
                <a:xfrm>
                  <a:off x="911649" y="4390275"/>
                  <a:ext cx="3168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6" name="Google Shape;1186;p57"/>
            <p:cNvSpPr/>
            <p:nvPr/>
          </p:nvSpPr>
          <p:spPr>
            <a:xfrm>
              <a:off x="1084816" y="342924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57"/>
            <p:cNvGrpSpPr/>
            <p:nvPr/>
          </p:nvGrpSpPr>
          <p:grpSpPr>
            <a:xfrm>
              <a:off x="1138484" y="3491175"/>
              <a:ext cx="229200" cy="229200"/>
              <a:chOff x="955447" y="3949400"/>
              <a:chExt cx="229200" cy="229200"/>
            </a:xfrm>
          </p:grpSpPr>
          <p:sp>
            <p:nvSpPr>
              <p:cNvPr id="1188" name="Google Shape;1188;p57"/>
              <p:cNvSpPr/>
              <p:nvPr/>
            </p:nvSpPr>
            <p:spPr>
              <a:xfrm>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7"/>
              <p:cNvSpPr/>
              <p:nvPr/>
            </p:nvSpPr>
            <p:spPr>
              <a:xfrm rot="5400000">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7"/>
          <p:cNvGrpSpPr/>
          <p:nvPr/>
        </p:nvGrpSpPr>
        <p:grpSpPr>
          <a:xfrm>
            <a:off x="7049790" y="3605794"/>
            <a:ext cx="767672" cy="251306"/>
            <a:chOff x="6394925" y="2541508"/>
            <a:chExt cx="736800" cy="241200"/>
          </a:xfrm>
        </p:grpSpPr>
        <p:sp>
          <p:nvSpPr>
            <p:cNvPr id="1191" name="Google Shape;1191;p57"/>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5" name="Google Shape;1195;p57"/>
          <p:cNvCxnSpPr/>
          <p:nvPr/>
        </p:nvCxnSpPr>
        <p:spPr>
          <a:xfrm>
            <a:off x="5503575" y="3970663"/>
            <a:ext cx="740100" cy="0"/>
          </a:xfrm>
          <a:prstGeom prst="straightConnector1">
            <a:avLst/>
          </a:prstGeom>
          <a:noFill/>
          <a:ln w="9525" cap="flat" cmpd="sng">
            <a:solidFill>
              <a:schemeClr val="dk2"/>
            </a:solidFill>
            <a:prstDash val="solid"/>
            <a:round/>
            <a:headEnd type="none" w="med" len="med"/>
            <a:tailEnd type="stealth" w="med" len="med"/>
          </a:ln>
        </p:spPr>
      </p:cxnSp>
      <p:sp>
        <p:nvSpPr>
          <p:cNvPr id="1196" name="Google Shape;1196;p5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948600" y="2106598"/>
            <a:ext cx="4164858" cy="1077218"/>
          </a:xfrm>
          <a:prstGeom prst="rect">
            <a:avLst/>
          </a:prstGeom>
          <a:noFill/>
        </p:spPr>
        <p:txBody>
          <a:bodyPr wrap="square" rtlCol="0">
            <a:spAutoFit/>
          </a:bodyPr>
          <a:lstStyle/>
          <a:p>
            <a:r>
              <a:rPr lang="en-US" sz="3200" b="1" dirty="0" err="1" smtClean="0">
                <a:solidFill>
                  <a:schemeClr val="bg1"/>
                </a:solidFill>
                <a:latin typeface="Oswald" panose="020B0604020202020204" charset="0"/>
                <a:cs typeface="Calibri" panose="020F0502020204030204" pitchFamily="34" charset="0"/>
              </a:rPr>
              <a:t>Phép</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toán</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và</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biểu</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thức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số</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học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trong</a:t>
            </a:r>
            <a:r>
              <a:rPr lang="en-US" sz="3200" b="1" dirty="0" smtClean="0">
                <a:solidFill>
                  <a:schemeClr val="bg1"/>
                </a:solidFill>
                <a:latin typeface="Oswald" panose="020B0604020202020204" charset="0"/>
                <a:cs typeface="Calibri" panose="020F0502020204030204" pitchFamily="34" charset="0"/>
              </a:rPr>
              <a:t> Python</a:t>
            </a:r>
            <a:endParaRPr lang="en-US" sz="3200" b="1" dirty="0">
              <a:solidFill>
                <a:schemeClr val="bg1"/>
              </a:solidFill>
              <a:latin typeface="Oswald" panose="020B0604020202020204" charset="0"/>
              <a:cs typeface="Calibri" panose="020F0502020204030204" pitchFamily="34" charset="0"/>
            </a:endParaRPr>
          </a:p>
        </p:txBody>
      </p:sp>
    </p:spTree>
    <p:extLst>
      <p:ext uri="{BB962C8B-B14F-4D97-AF65-F5344CB8AC3E}">
        <p14:creationId xmlns:p14="http://schemas.microsoft.com/office/powerpoint/2010/main" val="3300477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9"/>
                                        </p:tgtEl>
                                        <p:attrNameLst>
                                          <p:attrName>style.visibility</p:attrName>
                                        </p:attrNameLst>
                                      </p:cBhvr>
                                      <p:to>
                                        <p:strVal val="visible"/>
                                      </p:to>
                                    </p:set>
                                    <p:animEffect transition="in" filter="fade">
                                      <p:cBhvr>
                                        <p:cTn id="7" dur="500"/>
                                        <p:tgtEl>
                                          <p:spTgt spid="1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8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78" name="Google Shape;1778;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Phép</a:t>
            </a:r>
            <a:r>
              <a:rPr lang="en-US" dirty="0" smtClean="0"/>
              <a:t> </a:t>
            </a:r>
            <a:r>
              <a:rPr lang="en-US" dirty="0" err="1" smtClean="0"/>
              <a:t>toán</a:t>
            </a:r>
            <a:r>
              <a:rPr lang="en-US" dirty="0" smtClean="0"/>
              <a:t> </a:t>
            </a:r>
            <a:r>
              <a:rPr lang="en-US" dirty="0" err="1" smtClean="0"/>
              <a:t>số</a:t>
            </a:r>
            <a:r>
              <a:rPr lang="en-US" dirty="0" smtClean="0"/>
              <a:t> </a:t>
            </a:r>
            <a:r>
              <a:rPr lang="en-US" dirty="0" err="1" smtClean="0"/>
              <a:t>học</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trong</a:t>
            </a:r>
            <a:r>
              <a:rPr lang="en-US" dirty="0" smtClean="0"/>
              <a:t> Python</a:t>
            </a:r>
            <a:endParaRPr dirty="0"/>
          </a:p>
        </p:txBody>
      </p:sp>
      <p:sp>
        <p:nvSpPr>
          <p:cNvPr id="1780" name="Google Shape;1780;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1215514" y="1879123"/>
            <a:ext cx="1161963"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lt2"/>
                </a:solidFill>
                <a:latin typeface="Oswald"/>
                <a:ea typeface="Oswald"/>
                <a:cs typeface="Oswald"/>
                <a:sym typeface="Oswald"/>
              </a:rPr>
              <a:t>Phép toán</a:t>
            </a:r>
            <a:endParaRPr sz="1800" b="1" dirty="0">
              <a:solidFill>
                <a:schemeClr val="lt2"/>
              </a:solidFill>
              <a:latin typeface="Oswald"/>
              <a:ea typeface="Oswald"/>
              <a:cs typeface="Oswald"/>
              <a:sym typeface="Oswald"/>
            </a:endParaRPr>
          </a:p>
        </p:txBody>
      </p:sp>
      <p:sp>
        <p:nvSpPr>
          <p:cNvPr id="1790" name="Google Shape;1790;p81"/>
          <p:cNvSpPr txBox="1"/>
          <p:nvPr/>
        </p:nvSpPr>
        <p:spPr>
          <a:xfrm>
            <a:off x="3249293" y="1880470"/>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3"/>
                </a:solidFill>
                <a:latin typeface="Oswald"/>
                <a:ea typeface="Oswald"/>
                <a:cs typeface="Oswald"/>
                <a:sym typeface="Oswald"/>
              </a:rPr>
              <a:t>Kí hiệu</a:t>
            </a:r>
            <a:endParaRPr sz="1800" b="1" dirty="0">
              <a:solidFill>
                <a:schemeClr val="accent3"/>
              </a:solidFill>
              <a:latin typeface="Oswald"/>
              <a:ea typeface="Oswald"/>
              <a:cs typeface="Oswald"/>
              <a:sym typeface="Oswald"/>
            </a:endParaRPr>
          </a:p>
        </p:txBody>
      </p:sp>
      <p:sp>
        <p:nvSpPr>
          <p:cNvPr id="1791" name="Google Shape;1791;p81"/>
          <p:cNvSpPr txBox="1"/>
          <p:nvPr/>
        </p:nvSpPr>
        <p:spPr>
          <a:xfrm>
            <a:off x="944057" y="1323745"/>
            <a:ext cx="7332341" cy="277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chemeClr val="bg2"/>
              </a:buClr>
              <a:buFont typeface="Arial" panose="020B0604020202020204" pitchFamily="34" charset="0"/>
              <a:buChar char="•"/>
            </a:pPr>
            <a:r>
              <a:rPr lang="en-US" dirty="0" err="1" smtClean="0">
                <a:solidFill>
                  <a:schemeClr val="dk2"/>
                </a:solidFill>
                <a:latin typeface="Calibri" panose="020F0502020204030204" pitchFamily="34" charset="0"/>
                <a:ea typeface="Fira Code"/>
                <a:cs typeface="Calibri" panose="020F0502020204030204" pitchFamily="34" charset="0"/>
                <a:sym typeface="Fira Code"/>
              </a:rPr>
              <a:t>Trong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ngôn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ngữ</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lập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trình</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đều</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cung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cấp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những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phép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toán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cơ</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bản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trên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đại</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lượng</a:t>
            </a:r>
            <a:r>
              <a:rPr lang="en-US" dirty="0" smtClean="0">
                <a:solidFill>
                  <a:schemeClr val="dk2"/>
                </a:solidFill>
                <a:latin typeface="Calibri" panose="020F0502020204030204" pitchFamily="34" charset="0"/>
                <a:ea typeface="Fira Code"/>
                <a:cs typeface="Calibri" panose="020F0502020204030204" pitchFamily="34" charset="0"/>
                <a:sym typeface="Fira Code"/>
              </a:rPr>
              <a:t>.</a:t>
            </a:r>
            <a:endParaRPr dirty="0">
              <a:solidFill>
                <a:schemeClr val="dk2"/>
              </a:solidFill>
              <a:latin typeface="Calibri" panose="020F0502020204030204" pitchFamily="34" charset="0"/>
              <a:ea typeface="Fira Code"/>
              <a:cs typeface="Calibri" panose="020F0502020204030204" pitchFamily="34" charset="0"/>
              <a:sym typeface="Fira Code"/>
            </a:endParaRPr>
          </a:p>
        </p:txBody>
      </p:sp>
      <p:graphicFrame>
        <p:nvGraphicFramePr>
          <p:cNvPr id="3" name="Table 2"/>
          <p:cNvGraphicFramePr>
            <a:graphicFrameLocks noGrp="1"/>
          </p:cNvGraphicFramePr>
          <p:nvPr>
            <p:extLst>
              <p:ext uri="{D42A27DB-BD31-4B8C-83A1-F6EECF244321}">
                <p14:modId xmlns:p14="http://schemas.microsoft.com/office/powerpoint/2010/main" val="1405025512"/>
              </p:ext>
            </p:extLst>
          </p:nvPr>
        </p:nvGraphicFramePr>
        <p:xfrm>
          <a:off x="929689" y="2238731"/>
          <a:ext cx="7346712" cy="2346960"/>
        </p:xfrm>
        <a:graphic>
          <a:graphicData uri="http://schemas.openxmlformats.org/drawingml/2006/table">
            <a:tbl>
              <a:tblPr firstRow="1" bandRow="1">
                <a:tableStyleId>{01C5FD88-1FBC-4601-974A-264DF83C4024}</a:tableStyleId>
              </a:tblPr>
              <a:tblGrid>
                <a:gridCol w="1836678">
                  <a:extLst>
                    <a:ext uri="{9D8B030D-6E8A-4147-A177-3AD203B41FA5}">
                      <a16:colId xmlns:a16="http://schemas.microsoft.com/office/drawing/2014/main" val="3940870710"/>
                    </a:ext>
                  </a:extLst>
                </a:gridCol>
                <a:gridCol w="1836678">
                  <a:extLst>
                    <a:ext uri="{9D8B030D-6E8A-4147-A177-3AD203B41FA5}">
                      <a16:colId xmlns:a16="http://schemas.microsoft.com/office/drawing/2014/main" val="3437013106"/>
                    </a:ext>
                  </a:extLst>
                </a:gridCol>
                <a:gridCol w="1836678">
                  <a:extLst>
                    <a:ext uri="{9D8B030D-6E8A-4147-A177-3AD203B41FA5}">
                      <a16:colId xmlns:a16="http://schemas.microsoft.com/office/drawing/2014/main" val="922246683"/>
                    </a:ext>
                  </a:extLst>
                </a:gridCol>
                <a:gridCol w="1836678">
                  <a:extLst>
                    <a:ext uri="{9D8B030D-6E8A-4147-A177-3AD203B41FA5}">
                      <a16:colId xmlns:a16="http://schemas.microsoft.com/office/drawing/2014/main" val="3235982034"/>
                    </a:ext>
                  </a:extLst>
                </a:gridCol>
              </a:tblGrid>
              <a:tr h="293439">
                <a:tc>
                  <a:txBody>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cộng</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11</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74751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trừ</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6393695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nhân</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6</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54</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02338944"/>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a:t>
                      </a:r>
                      <a:r>
                        <a:rPr lang="en-US" baseline="0" dirty="0" smtClean="0">
                          <a:solidFill>
                            <a:schemeClr val="bg1"/>
                          </a:solidFill>
                          <a:latin typeface="Calibri" panose="020F0502020204030204" pitchFamily="34" charset="0"/>
                          <a:cs typeface="Calibri" panose="020F0502020204030204" pitchFamily="34" charset="0"/>
                        </a:rPr>
                        <a:t>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00326381"/>
                  </a:ext>
                </a:extLst>
              </a:tr>
              <a:tr h="498846">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thương</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55831699"/>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dư</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a:t>
                      </a:r>
                      <a:r>
                        <a:rPr lang="en-US" baseline="0" dirty="0" smtClean="0">
                          <a:solidFill>
                            <a:schemeClr val="bg1"/>
                          </a:solidFill>
                          <a:latin typeface="Calibri" panose="020F0502020204030204" pitchFamily="34" charset="0"/>
                          <a:cs typeface="Calibri" panose="020F0502020204030204" pitchFamily="34" charset="0"/>
                        </a:rPr>
                        <a:t> % 5 </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38408086"/>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Pct val="100000"/>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Lũy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thừa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58116264"/>
                  </a:ext>
                </a:extLst>
              </a:tr>
            </a:tbl>
          </a:graphicData>
        </a:graphic>
      </p:graphicFrame>
      <p:sp>
        <p:nvSpPr>
          <p:cNvPr id="4" name="TextBox 3"/>
          <p:cNvSpPr txBox="1"/>
          <p:nvPr/>
        </p:nvSpPr>
        <p:spPr>
          <a:xfrm>
            <a:off x="944057" y="1623179"/>
            <a:ext cx="6661104"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Bảng</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toán</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số</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học</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của</a:t>
            </a:r>
            <a:r>
              <a:rPr lang="en-US" dirty="0" smtClean="0">
                <a:solidFill>
                  <a:schemeClr val="bg1"/>
                </a:solidFill>
                <a:latin typeface="Calibri" panose="020F0502020204030204" pitchFamily="34" charset="0"/>
                <a:cs typeface="Calibri" panose="020F0502020204030204" pitchFamily="34" charset="0"/>
              </a:rPr>
              <a:t> Python:</a:t>
            </a:r>
            <a:endParaRPr lang="en-US" dirty="0">
              <a:solidFill>
                <a:schemeClr val="bg1"/>
              </a:solidFill>
              <a:latin typeface="Calibri" panose="020F0502020204030204" pitchFamily="34" charset="0"/>
              <a:cs typeface="Calibri" panose="020F0502020204030204" pitchFamily="34" charset="0"/>
            </a:endParaRPr>
          </a:p>
        </p:txBody>
      </p:sp>
      <p:sp>
        <p:nvSpPr>
          <p:cNvPr id="35" name="Google Shape;1790;p81"/>
          <p:cNvSpPr txBox="1"/>
          <p:nvPr/>
        </p:nvSpPr>
        <p:spPr>
          <a:xfrm>
            <a:off x="5148155" y="1875229"/>
            <a:ext cx="7743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92D050"/>
                </a:solidFill>
                <a:latin typeface="Oswald"/>
                <a:ea typeface="Oswald"/>
                <a:cs typeface="Oswald"/>
                <a:sym typeface="Oswald"/>
              </a:rPr>
              <a:t>Ví dụ</a:t>
            </a:r>
            <a:endParaRPr sz="1800" b="1" dirty="0">
              <a:solidFill>
                <a:srgbClr val="92D050"/>
              </a:solidFill>
              <a:latin typeface="Oswald"/>
              <a:ea typeface="Oswald"/>
              <a:cs typeface="Oswald"/>
              <a:sym typeface="Oswald"/>
            </a:endParaRPr>
          </a:p>
        </p:txBody>
      </p:sp>
      <p:sp>
        <p:nvSpPr>
          <p:cNvPr id="36" name="Google Shape;1790;p81"/>
          <p:cNvSpPr txBox="1"/>
          <p:nvPr/>
        </p:nvSpPr>
        <p:spPr>
          <a:xfrm>
            <a:off x="6864622" y="1875229"/>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2"/>
                </a:solidFill>
                <a:latin typeface="Oswald"/>
                <a:ea typeface="Oswald"/>
                <a:cs typeface="Oswald"/>
                <a:sym typeface="Oswald"/>
              </a:rPr>
              <a:t>Output</a:t>
            </a:r>
            <a:endParaRPr sz="1800" b="1" dirty="0">
              <a:solidFill>
                <a:schemeClr val="accent2"/>
              </a:solidFill>
              <a:latin typeface="Oswald"/>
              <a:ea typeface="Oswald"/>
              <a:cs typeface="Oswald"/>
              <a:sym typeface="Oswa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91"/>
                                        </p:tgtEl>
                                        <p:attrNameLst>
                                          <p:attrName>style.visibility</p:attrName>
                                        </p:attrNameLst>
                                      </p:cBhvr>
                                      <p:to>
                                        <p:strVal val="visible"/>
                                      </p:to>
                                    </p:set>
                                    <p:animEffect transition="in" filter="fade">
                                      <p:cBhvr>
                                        <p:cTn id="7" dur="500"/>
                                        <p:tgtEl>
                                          <p:spTgt spid="17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89"/>
                                        </p:tgtEl>
                                        <p:attrNameLst>
                                          <p:attrName>style.visibility</p:attrName>
                                        </p:attrNameLst>
                                      </p:cBhvr>
                                      <p:to>
                                        <p:strVal val="visible"/>
                                      </p:to>
                                    </p:set>
                                    <p:animEffect transition="in" filter="fade">
                                      <p:cBhvr>
                                        <p:cTn id="17" dur="500"/>
                                        <p:tgtEl>
                                          <p:spTgt spid="178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790"/>
                                        </p:tgtEl>
                                        <p:attrNameLst>
                                          <p:attrName>style.visibility</p:attrName>
                                        </p:attrNameLst>
                                      </p:cBhvr>
                                      <p:to>
                                        <p:strVal val="visible"/>
                                      </p:to>
                                    </p:set>
                                    <p:animEffect transition="in" filter="fade">
                                      <p:cBhvr>
                                        <p:cTn id="21" dur="500"/>
                                        <p:tgtEl>
                                          <p:spTgt spid="179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9" grpId="0"/>
      <p:bldP spid="1790" grpId="0"/>
      <p:bldP spid="1791" grpId="0"/>
      <p:bldP spid="4"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sz="1000" dirty="0" smtClean="0">
                <a:solidFill>
                  <a:schemeClr val="dk2"/>
                </a:solidFill>
                <a:latin typeface="Oswald"/>
                <a:ea typeface="Oswald"/>
                <a:cs typeface="Oswald"/>
                <a:sym typeface="Oswald"/>
              </a:rPr>
              <a:t>No one asked for this part</a:t>
            </a:r>
            <a:endParaRPr sz="1000" dirty="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solidFill>
                  <a:schemeClr val="accent3">
                    <a:lumMod val="75000"/>
                  </a:schemeClr>
                </a:solidFill>
              </a:rPr>
              <a:t>04</a:t>
            </a:r>
            <a:r>
              <a:rPr lang="en-US" dirty="0" smtClean="0">
                <a:solidFill>
                  <a:schemeClr val="accent3">
                    <a:lumMod val="75000"/>
                  </a:schemeClr>
                </a:solidFill>
              </a:rPr>
              <a:t>. </a:t>
            </a:r>
            <a:r>
              <a:rPr lang="en-US" dirty="0" err="1" smtClean="0">
                <a:solidFill>
                  <a:schemeClr val="accent3">
                    <a:lumMod val="75000"/>
                  </a:schemeClr>
                </a:solidFill>
              </a:rPr>
              <a:t>Ví</a:t>
            </a:r>
            <a:r>
              <a:rPr lang="en-US" dirty="0" smtClean="0">
                <a:solidFill>
                  <a:schemeClr val="accent3">
                    <a:lumMod val="75000"/>
                  </a:schemeClr>
                </a:solidFill>
              </a:rPr>
              <a:t> </a:t>
            </a:r>
            <a:r>
              <a:rPr lang="en-US" dirty="0" err="1" smtClean="0">
                <a:solidFill>
                  <a:schemeClr val="accent3">
                    <a:lumMod val="75000"/>
                  </a:schemeClr>
                </a:solidFill>
              </a:rPr>
              <a:t>dụ</a:t>
            </a:r>
            <a:r>
              <a:rPr lang="en-US" dirty="0" smtClean="0">
                <a:solidFill>
                  <a:schemeClr val="accent3">
                    <a:lumMod val="75000"/>
                  </a:schemeClr>
                </a:solidFill>
              </a:rPr>
              <a:t> </a:t>
            </a:r>
            <a:r>
              <a:rPr lang="en-US" dirty="0" err="1" smtClean="0">
                <a:solidFill>
                  <a:schemeClr val="accent3">
                    <a:lumMod val="75000"/>
                  </a:schemeClr>
                </a:solidFill>
              </a:rPr>
              <a:t>và</a:t>
            </a:r>
            <a:r>
              <a:rPr lang="en-US" dirty="0" smtClean="0">
                <a:solidFill>
                  <a:schemeClr val="accent3">
                    <a:lumMod val="75000"/>
                  </a:schemeClr>
                </a:solidFill>
              </a:rPr>
              <a:t> </a:t>
            </a:r>
            <a:r>
              <a:rPr lang="en-US" dirty="0" err="1" smtClean="0">
                <a:solidFill>
                  <a:schemeClr val="accent3">
                    <a:lumMod val="75000"/>
                  </a:schemeClr>
                </a:solidFill>
              </a:rPr>
              <a:t>Thực</a:t>
            </a:r>
            <a:r>
              <a:rPr lang="en-US" dirty="0" smtClean="0">
                <a:solidFill>
                  <a:schemeClr val="accent3">
                    <a:lumMod val="75000"/>
                  </a:schemeClr>
                </a:solidFill>
              </a:rPr>
              <a:t> </a:t>
            </a:r>
            <a:r>
              <a:rPr lang="en-US" dirty="0" err="1" smtClean="0">
                <a:solidFill>
                  <a:schemeClr val="accent3">
                    <a:lumMod val="75000"/>
                  </a:schemeClr>
                </a:solidFill>
              </a:rPr>
              <a:t>hành</a:t>
            </a:r>
            <a:r>
              <a:rPr lang="en-US" dirty="0" smtClean="0">
                <a:solidFill>
                  <a:schemeClr val="accent3">
                    <a:lumMod val="75000"/>
                  </a:schemeClr>
                </a:solidFill>
              </a:rPr>
              <a:t>  </a:t>
            </a:r>
            <a:endParaRPr dirty="0">
              <a:solidFill>
                <a:schemeClr val="accent3">
                  <a:lumMod val="75000"/>
                </a:schemeClr>
              </a:solidFill>
            </a:endParaRPr>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You cannot learn something unless you actually tried it.</a:t>
            </a:r>
            <a:endParaRPr dirty="0"/>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810" y="1338974"/>
            <a:ext cx="2817854" cy="161804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5" name="Google Shape;1715;p78"/>
          <p:cNvSpPr txBox="1">
            <a:spLocks noGrp="1"/>
          </p:cNvSpPr>
          <p:nvPr>
            <p:ph type="title"/>
          </p:nvPr>
        </p:nvSpPr>
        <p:spPr>
          <a:xfrm>
            <a:off x="1034511" y="1082095"/>
            <a:ext cx="3714061" cy="620700"/>
          </a:xfrm>
          <a:prstGeom prst="rect">
            <a:avLst/>
          </a:prstGeom>
        </p:spPr>
        <p:txBody>
          <a:bodyPr spcFirstLastPara="1" wrap="square" lIns="91425" tIns="91425" rIns="91425" bIns="91425" anchor="ctr" anchorCtr="0">
            <a:noAutofit/>
          </a:bodyPr>
          <a:lstStyle/>
          <a:p>
            <a:pPr lvl="0"/>
            <a:r>
              <a:rPr lang="en" sz="3200" dirty="0" smtClean="0"/>
              <a:t>THANKS FOR PARTICIPATING</a:t>
            </a:r>
            <a:endParaRPr sz="3200" dirty="0"/>
          </a:p>
        </p:txBody>
      </p:sp>
      <p:sp>
        <p:nvSpPr>
          <p:cNvPr id="1737" name="Google Shape;1737;p78">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587;p90"/>
          <p:cNvGrpSpPr/>
          <p:nvPr/>
        </p:nvGrpSpPr>
        <p:grpSpPr>
          <a:xfrm>
            <a:off x="5090240" y="966450"/>
            <a:ext cx="3234210" cy="2296772"/>
            <a:chOff x="4940950" y="1023666"/>
            <a:chExt cx="3234210" cy="2296772"/>
          </a:xfrm>
        </p:grpSpPr>
        <p:grpSp>
          <p:nvGrpSpPr>
            <p:cNvPr id="53" name="Google Shape;3588;p90"/>
            <p:cNvGrpSpPr/>
            <p:nvPr/>
          </p:nvGrpSpPr>
          <p:grpSpPr>
            <a:xfrm>
              <a:off x="5636554" y="1406013"/>
              <a:ext cx="2224161" cy="1914425"/>
              <a:chOff x="5830225" y="1638050"/>
              <a:chExt cx="2593773" cy="2232566"/>
            </a:xfrm>
          </p:grpSpPr>
          <p:sp>
            <p:nvSpPr>
              <p:cNvPr id="80"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600;p90"/>
            <p:cNvGrpSpPr/>
            <p:nvPr/>
          </p:nvGrpSpPr>
          <p:grpSpPr>
            <a:xfrm>
              <a:off x="7379767" y="1023666"/>
              <a:ext cx="795392" cy="626115"/>
              <a:chOff x="7542675" y="1392460"/>
              <a:chExt cx="879178" cy="692069"/>
            </a:xfrm>
          </p:grpSpPr>
          <p:sp>
            <p:nvSpPr>
              <p:cNvPr id="74"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3602;p90"/>
              <p:cNvGrpSpPr/>
              <p:nvPr/>
            </p:nvGrpSpPr>
            <p:grpSpPr>
              <a:xfrm>
                <a:off x="7603656" y="1520706"/>
                <a:ext cx="657046" cy="305943"/>
                <a:chOff x="7603656" y="1520706"/>
                <a:chExt cx="657046" cy="305943"/>
              </a:xfrm>
            </p:grpSpPr>
            <p:sp>
              <p:nvSpPr>
                <p:cNvPr id="76"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 name="Google Shape;3607;p90"/>
            <p:cNvGrpSpPr/>
            <p:nvPr/>
          </p:nvGrpSpPr>
          <p:grpSpPr>
            <a:xfrm>
              <a:off x="4940950" y="2809425"/>
              <a:ext cx="1355700" cy="262500"/>
              <a:chOff x="1884725" y="2724775"/>
              <a:chExt cx="1355700" cy="262500"/>
            </a:xfrm>
          </p:grpSpPr>
          <p:sp>
            <p:nvSpPr>
              <p:cNvPr id="70"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12;p90"/>
            <p:cNvGrpSpPr/>
            <p:nvPr/>
          </p:nvGrpSpPr>
          <p:grpSpPr>
            <a:xfrm>
              <a:off x="7343900" y="2825875"/>
              <a:ext cx="381600" cy="356700"/>
              <a:chOff x="1062200" y="3366813"/>
              <a:chExt cx="381600" cy="356700"/>
            </a:xfrm>
          </p:grpSpPr>
          <p:sp>
            <p:nvSpPr>
              <p:cNvPr id="66"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3614;p90"/>
              <p:cNvGrpSpPr/>
              <p:nvPr/>
            </p:nvGrpSpPr>
            <p:grpSpPr>
              <a:xfrm>
                <a:off x="1138484" y="3433275"/>
                <a:ext cx="229200" cy="229200"/>
                <a:chOff x="955447" y="3891500"/>
                <a:chExt cx="229200" cy="229200"/>
              </a:xfrm>
            </p:grpSpPr>
            <p:sp>
              <p:nvSpPr>
                <p:cNvPr id="68"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3617;p90"/>
            <p:cNvGrpSpPr/>
            <p:nvPr/>
          </p:nvGrpSpPr>
          <p:grpSpPr>
            <a:xfrm>
              <a:off x="6106102" y="1883169"/>
              <a:ext cx="767672" cy="251306"/>
              <a:chOff x="6394925" y="2541508"/>
              <a:chExt cx="736800" cy="241200"/>
            </a:xfrm>
          </p:grpSpPr>
          <p:sp>
            <p:nvSpPr>
              <p:cNvPr id="62"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22;p90"/>
            <p:cNvGrpSpPr/>
            <p:nvPr/>
          </p:nvGrpSpPr>
          <p:grpSpPr>
            <a:xfrm>
              <a:off x="5636550" y="1023675"/>
              <a:ext cx="1558800" cy="263700"/>
              <a:chOff x="2282900" y="800475"/>
              <a:chExt cx="1558800" cy="263700"/>
            </a:xfrm>
          </p:grpSpPr>
          <p:sp>
            <p:nvSpPr>
              <p:cNvPr id="59"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Subtitle 4"/>
          <p:cNvSpPr>
            <a:spLocks noGrp="1"/>
          </p:cNvSpPr>
          <p:nvPr>
            <p:ph type="subTitle" idx="3"/>
          </p:nvPr>
        </p:nvSpPr>
        <p:spPr>
          <a:xfrm>
            <a:off x="907898" y="1879221"/>
            <a:ext cx="4867500" cy="277800"/>
          </a:xfrm>
        </p:spPr>
        <p:txBody>
          <a:bodyPr/>
          <a:lstStyle/>
          <a:p>
            <a:r>
              <a:rPr lang="en-US" dirty="0" smtClean="0"/>
              <a:t>Hope you learn something useful today.</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500"/>
                                        <p:tgtEl>
                                          <p:spTgt spid="5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2"/>
                                        </p:tgtEl>
                                        <p:attrNameLst>
                                          <p:attrName>style.visibility</p:attrName>
                                        </p:attrNameLst>
                                      </p:cBhvr>
                                      <p:to>
                                        <p:strVal val="visible"/>
                                      </p:to>
                                    </p:set>
                                    <p:animEffect transition="in" filter="fade">
                                      <p:cBhvr>
                                        <p:cTn id="15" dur="500"/>
                                        <p:tgtEl>
                                          <p:spTgt spid="5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500"/>
                                        <p:tgtEl>
                                          <p:spTgt spid="5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5"/>
                                        </p:tgtEl>
                                        <p:attrNameLst>
                                          <p:attrName>style.visibility</p:attrName>
                                        </p:attrNameLst>
                                      </p:cBhvr>
                                      <p:to>
                                        <p:strVal val="visible"/>
                                      </p:to>
                                    </p:set>
                                    <p:animEffect transition="in" filter="fade">
                                      <p:cBhvr>
                                        <p:cTn id="23" dur="500"/>
                                        <p:tgtEl>
                                          <p:spTgt spid="5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7">
                                            <p:txEl>
                                              <p:pRg st="0" end="0"/>
                                            </p:txEl>
                                          </p:spTgt>
                                        </p:tgtEl>
                                        <p:attrNameLst>
                                          <p:attrName>style.visibility</p:attrName>
                                        </p:attrNameLst>
                                      </p:cBhvr>
                                      <p:to>
                                        <p:strVal val="visible"/>
                                      </p:to>
                                    </p:set>
                                    <p:animEffect transition="in" filter="fade">
                                      <p:cBhvr>
                                        <p:cTn id="27" dur="500"/>
                                        <p:tgtEl>
                                          <p:spTgt spid="53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8"/>
                                        </p:tgtEl>
                                        <p:attrNameLst>
                                          <p:attrName>style.visibility</p:attrName>
                                        </p:attrNameLst>
                                      </p:cBhvr>
                                      <p:to>
                                        <p:strVal val="visible"/>
                                      </p:to>
                                    </p:set>
                                    <p:animEffect transition="in" filter="fade">
                                      <p:cBhvr>
                                        <p:cTn id="31" dur="500"/>
                                        <p:tgtEl>
                                          <p:spTgt spid="5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40">
                                            <p:txEl>
                                              <p:pRg st="0" end="0"/>
                                            </p:txEl>
                                          </p:spTgt>
                                        </p:tgtEl>
                                        <p:attrNameLst>
                                          <p:attrName>style.visibility</p:attrName>
                                        </p:attrNameLst>
                                      </p:cBhvr>
                                      <p:to>
                                        <p:strVal val="visible"/>
                                      </p:to>
                                    </p:set>
                                    <p:animEffect transition="in" filter="fade">
                                      <p:cBhvr>
                                        <p:cTn id="35" dur="500"/>
                                        <p:tgtEl>
                                          <p:spTgt spid="54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41"/>
                                        </p:tgtEl>
                                        <p:attrNameLst>
                                          <p:attrName>style.visibility</p:attrName>
                                        </p:attrNameLst>
                                      </p:cBhvr>
                                      <p:to>
                                        <p:strVal val="visible"/>
                                      </p:to>
                                    </p:set>
                                    <p:animEffect transition="in" filter="fade">
                                      <p:cBhvr>
                                        <p:cTn id="39" dur="500"/>
                                        <p:tgtEl>
                                          <p:spTgt spid="54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43">
                                            <p:txEl>
                                              <p:pRg st="0" end="0"/>
                                            </p:txEl>
                                          </p:spTgt>
                                        </p:tgtEl>
                                        <p:attrNameLst>
                                          <p:attrName>style.visibility</p:attrName>
                                        </p:attrNameLst>
                                      </p:cBhvr>
                                      <p:to>
                                        <p:strVal val="visible"/>
                                      </p:to>
                                    </p:set>
                                    <p:animEffect transition="in" filter="fade">
                                      <p:cBhvr>
                                        <p:cTn id="43" dur="500"/>
                                        <p:tgtEl>
                                          <p:spTgt spid="54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44"/>
                                        </p:tgtEl>
                                        <p:attrNameLst>
                                          <p:attrName>style.visibility</p:attrName>
                                        </p:attrNameLst>
                                      </p:cBhvr>
                                      <p:to>
                                        <p:strVal val="visible"/>
                                      </p:to>
                                    </p:set>
                                    <p:animEffect transition="in" filter="fade">
                                      <p:cBhvr>
                                        <p:cTn id="47" dur="500"/>
                                        <p:tgtEl>
                                          <p:spTgt spid="5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6">
                                            <p:txEl>
                                              <p:pRg st="0" end="0"/>
                                            </p:txEl>
                                          </p:spTgt>
                                        </p:tgtEl>
                                        <p:attrNameLst>
                                          <p:attrName>style.visibility</p:attrName>
                                        </p:attrNameLst>
                                      </p:cBhvr>
                                      <p:to>
                                        <p:strVal val="visible"/>
                                      </p:to>
                                    </p:set>
                                    <p:animEffect transition="in" filter="fade">
                                      <p:cBhvr>
                                        <p:cTn id="51" dur="500"/>
                                        <p:tgtEl>
                                          <p:spTgt spid="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build="p"/>
      <p:bldP spid="538" grpId="0"/>
      <p:bldP spid="539" grpId="0"/>
      <p:bldP spid="540" grpId="0" build="p"/>
      <p:bldP spid="541" grpId="0"/>
      <p:bldP spid="542" grpId="0"/>
      <p:bldP spid="543" grpId="0" build="p"/>
      <p:bldP spid="544" grpId="0"/>
      <p:bldP spid="545" grpId="0"/>
      <p:bldP spid="54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0">
                                            <p:txEl>
                                              <p:pRg st="0" end="0"/>
                                            </p:txEl>
                                          </p:spTgt>
                                        </p:tgtEl>
                                        <p:attrNameLst>
                                          <p:attrName>style.visibility</p:attrName>
                                        </p:attrNameLst>
                                      </p:cBhvr>
                                      <p:to>
                                        <p:strVal val="visible"/>
                                      </p:to>
                                    </p:set>
                                    <p:animEffect transition="in" filter="fade">
                                      <p:cBhvr>
                                        <p:cTn id="12" dur="500"/>
                                        <p:tgtEl>
                                          <p:spTgt spid="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P spid="69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4"/>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1" end="1"/>
                                            </p:txEl>
                                          </p:spTgt>
                                        </p:tgtEl>
                                        <p:attrNameLst>
                                          <p:attrName>style.visibility</p:attrName>
                                        </p:attrNameLst>
                                      </p:cBhvr>
                                      <p:to>
                                        <p:strVal val="visible"/>
                                      </p:to>
                                    </p:set>
                                    <p:animEffect transition="in" filter="fade">
                                      <p:cBhvr>
                                        <p:cTn id="7" dur="500"/>
                                        <p:tgtEl>
                                          <p:spTgt spid="139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4" end="4"/>
                                            </p:txEl>
                                          </p:spTgt>
                                        </p:tgtEl>
                                        <p:attrNameLst>
                                          <p:attrName>style.visibility</p:attrName>
                                        </p:attrNameLst>
                                      </p:cBhvr>
                                      <p:to>
                                        <p:strVal val="visible"/>
                                      </p:to>
                                    </p:set>
                                    <p:animEffect transition="in" filter="fade">
                                      <p:cBhvr>
                                        <p:cTn id="17" dur="500"/>
                                        <p:tgtEl>
                                          <p:spTgt spid="139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94">
                                            <p:txEl>
                                              <p:pRg st="6" end="6"/>
                                            </p:txEl>
                                          </p:spTgt>
                                        </p:tgtEl>
                                        <p:attrNameLst>
                                          <p:attrName>style.visibility</p:attrName>
                                        </p:attrNameLst>
                                      </p:cBhvr>
                                      <p:to>
                                        <p:strVal val="visible"/>
                                      </p:to>
                                    </p:set>
                                    <p:animEffect transition="in" filter="fade">
                                      <p:cBhvr>
                                        <p:cTn id="22" dur="500"/>
                                        <p:tgtEl>
                                          <p:spTgt spid="139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1"/>
                </a:solidFill>
              </a:rPr>
              <a:t>02</a:t>
            </a:r>
            <a:endParaRPr dirty="0">
              <a:solidFill>
                <a:schemeClr val="accent1"/>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animEffect transition="in" filter="fade">
                                      <p:cBhvr>
                                        <p:cTn id="15" dur="500"/>
                                        <p:tgtEl>
                                          <p:spTgt spid="95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p>
        </p:txBody>
      </p:sp>
    </p:spTree>
    <p:extLst>
      <p:ext uri="{BB962C8B-B14F-4D97-AF65-F5344CB8AC3E}">
        <p14:creationId xmlns:p14="http://schemas.microsoft.com/office/powerpoint/2010/main" val="18276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TotalTime>
  <Words>706</Words>
  <Application>Microsoft Office PowerPoint</Application>
  <PresentationFormat>On-screen Show (16:9)</PresentationFormat>
  <Paragraphs>110</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Open Sans</vt:lpstr>
      <vt:lpstr>Oswald</vt:lpstr>
      <vt:lpstr>Calibri</vt:lpstr>
      <vt:lpstr>Fira Code</vt:lpstr>
      <vt:lpstr>Fira Code Light</vt:lpstr>
      <vt:lpstr>Bebas Neue</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3. Những lưu ý khi đặt tên biến</vt:lpstr>
      <vt:lpstr>Kiểu dữ liệu số</vt:lpstr>
      <vt:lpstr>1. Giới thiệu</vt:lpstr>
      <vt:lpstr>Ví dụ cách kiểm tra kiểu dữ liệu</vt:lpstr>
      <vt:lpstr>2. Dữ liệu kiểu số trong Python</vt:lpstr>
      <vt:lpstr>Bonus. So sánh giữa Int và Float</vt:lpstr>
      <vt:lpstr>03</vt:lpstr>
      <vt:lpstr>1. Phép toán số học cơ bản trong Python</vt:lpstr>
      <vt:lpstr>04. Ví dụ và Thực hành  </vt:lpstr>
      <vt:lpstr>THANKS FOR PARTICIPATING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Admin</cp:lastModifiedBy>
  <cp:revision>37</cp:revision>
  <dcterms:modified xsi:type="dcterms:W3CDTF">2022-09-20T12:11:45Z</dcterms:modified>
</cp:coreProperties>
</file>